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72" r:id="rId8"/>
    <p:sldId id="263" r:id="rId9"/>
    <p:sldId id="270" r:id="rId10"/>
    <p:sldId id="264" r:id="rId11"/>
    <p:sldId id="266" r:id="rId12"/>
    <p:sldId id="267" r:id="rId13"/>
    <p:sldId id="271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F01"/>
    <a:srgbClr val="C00000"/>
    <a:srgbClr val="F09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564" y="-9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CCDC9-E89C-4446-8ADF-BAD3B5CC1725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B3A72-4320-4D68-A77D-DDD28EDE5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0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B3A72-4320-4D68-A77D-DDD28EDE583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8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B3A72-4320-4D68-A77D-DDD28EDE583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7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C0FD34-C050-463A-9296-7D64CE1D8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80E831-B548-41CC-848C-1D39B7037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7C2A57-9478-40F6-A531-B1E26AE3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74-B200-4D3B-A8C4-CF71FA1D3C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BC149B-A6C7-4B97-BE6F-4A661A424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9EFAFE-EFB5-4890-A1E4-3CEBA42A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411-F6D6-4695-A25E-9D2254AA9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8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2EAC91-91CF-4107-A747-4191AF94B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449EE2F-3A04-468E-BCE4-7FA97A0ED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FFD887-E61E-4FEC-AAED-4E2BE7BC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74-B200-4D3B-A8C4-CF71FA1D3C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BFCD7B-D05B-4B6B-BDA3-3FDF9787C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6E262B-123B-4FAA-8054-C10F8AE8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411-F6D6-4695-A25E-9D2254AA9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0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B1707AC-0073-455E-A6C6-F36B130B8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ED3456-6F90-4F4E-8DE4-8CCB29451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6592A9-0D36-4861-813A-DCABECBA9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74-B200-4D3B-A8C4-CF71FA1D3C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AA7B32-F08F-4788-85EA-DFEFB167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BE374C-9186-44FE-8785-A08E34AC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411-F6D6-4695-A25E-9D2254AA9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9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F91E8B-03EF-45BE-8124-BD0FA608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3B65D6-CE3C-4AD7-8A50-253F2735B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D63D42-0F8C-4AD8-B731-696F349B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74-B200-4D3B-A8C4-CF71FA1D3C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051D6B-07DD-4A93-8F69-839FC5BB5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21DF17-B1EC-4DB3-957D-8C30764C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411-F6D6-4695-A25E-9D2254AA9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0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7DB7BD-2D75-4C6B-BCC2-6E4182ED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C5857F5-957D-4A8D-B51D-873C62573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8A1EBC-0EB4-4551-80FE-39F7DC42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74-B200-4D3B-A8C4-CF71FA1D3C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6DC34D-1D5C-42E5-9B7D-C23AC82BA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AA18DC-7FAE-4377-9533-B00E6DD0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411-F6D6-4695-A25E-9D2254AA9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45E103-365A-4440-83C0-F665E7663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5C6007-A1A8-4B57-9AA6-755C2CF47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D106971-5452-40F3-BF31-6562FBB68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C23E89E-E2D0-4C69-B98A-C400D1B5E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74-B200-4D3B-A8C4-CF71FA1D3C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6F8C230-7C09-4355-A214-CCB7C1A3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E138400-3144-4F01-8226-A805D748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411-F6D6-4695-A25E-9D2254AA9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22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BCC24F-79B5-484D-B35D-40511FBF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2B2325-70B9-4226-9CEC-7186D83B2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A909B2D-6579-47DC-9605-EF41BFB44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C2BDFBB-73A7-43A3-AAAA-E14E45AF4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3E05AF4-A504-449A-8DE3-8F5B5B633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5DF6721-9F04-459A-B5E2-3FCF8008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74-B200-4D3B-A8C4-CF71FA1D3C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28FAD80-B539-4567-94D8-8CA3D427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B9FFEA9-9E28-42A7-843E-1D28F94A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411-F6D6-4695-A25E-9D2254AA9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0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AFB821-FAA8-4CDC-B3B0-0DD09093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D6F70E6-D0E9-47B0-81A0-7640D4772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74-B200-4D3B-A8C4-CF71FA1D3C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5E590B8-DA3E-4C1F-85EA-2AFD2D5F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E60A73A-A5A7-4C0F-8721-1F05B896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411-F6D6-4695-A25E-9D2254AA9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3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1FFA8FC-65CA-41C3-B5BA-CB7A73BE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74-B200-4D3B-A8C4-CF71FA1D3C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5B11EC0-0BF4-492E-846E-7B93AC2E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79BE1B-00BB-475B-A08B-D1FDEBA4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411-F6D6-4695-A25E-9D2254AA9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CA4AF0-2E60-4AB8-8835-D441A5B7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ED2703-753B-42E0-A812-058AFB584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5BAB88-05A7-419E-B47C-50F6F7713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2C3349-5738-4D9B-8D07-2F2F998B8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74-B200-4D3B-A8C4-CF71FA1D3C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5630E26-8C00-4F61-8C22-EB1D7412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FF328DC-2416-478D-B45A-8722C996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411-F6D6-4695-A25E-9D2254AA9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10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411D43-08A1-4F4D-8B76-C250AD037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030985F-7D3E-481E-BC7C-D43A727B9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64B795C-96CB-4D7D-A2BF-741A18888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C5AE93F-8058-40B2-A24B-B6814CB71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8C74-B200-4D3B-A8C4-CF71FA1D3C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9CDF2A-7B28-4949-828E-EB7900881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682066E-480B-448F-A12B-272CB52A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6411-F6D6-4695-A25E-9D2254AA9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3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29C0D7-2B7B-441B-BFD6-E7D271CE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C6DC86-7ADE-49FA-8850-7F80A3F9A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414D79-05A2-4E2D-A421-33D31CED7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38C74-B200-4D3B-A8C4-CF71FA1D3C5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D8A474-077D-453B-9831-3852D2D3F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8D7419-DECC-4FE6-9AB9-85889A776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C6411-F6D6-4695-A25E-9D2254AA9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3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553F028-F135-45B8-A53B-579538B708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4"/>
          <a:stretch/>
        </p:blipFill>
        <p:spPr>
          <a:xfrm>
            <a:off x="2759627" y="0"/>
            <a:ext cx="9432373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2887FC0-8BDE-4F3E-8244-DCDB748239B7}"/>
              </a:ext>
            </a:extLst>
          </p:cNvPr>
          <p:cNvSpPr/>
          <p:nvPr/>
        </p:nvSpPr>
        <p:spPr>
          <a:xfrm rot="10800000">
            <a:off x="41632" y="0"/>
            <a:ext cx="12150367" cy="6904406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  <a:alpha val="54000"/>
                </a:schemeClr>
              </a:gs>
              <a:gs pos="71000">
                <a:srgbClr val="FBFCFE"/>
              </a:gs>
              <a:gs pos="41000">
                <a:srgbClr val="FDFEFF">
                  <a:alpha val="71000"/>
                </a:srgbClr>
              </a:gs>
              <a:gs pos="18000">
                <a:schemeClr val="bg1">
                  <a:alpha val="68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49A325BD-0EBA-4444-BB92-FDF00CF96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123" y="6130815"/>
            <a:ext cx="2270957" cy="41761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46B2660-0C70-43A5-8247-FDB30FB496C3}"/>
              </a:ext>
            </a:extLst>
          </p:cNvPr>
          <p:cNvSpPr/>
          <p:nvPr/>
        </p:nvSpPr>
        <p:spPr>
          <a:xfrm>
            <a:off x="-124620" y="100508"/>
            <a:ext cx="3130985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1300" dirty="0">
                <a:solidFill>
                  <a:srgbClr val="EC6F0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551026-B983-411C-ADED-D86737DA8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6365" y="976846"/>
            <a:ext cx="9144000" cy="4695243"/>
          </a:xfrm>
        </p:spPr>
        <p:txBody>
          <a:bodyPr>
            <a:normAutofit fontScale="90000"/>
          </a:bodyPr>
          <a:lstStyle/>
          <a:p>
            <a:pPr algn="l"/>
            <a:r>
              <a:rPr lang="ru-RU" sz="7200" b="1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Почему так и нет быстрой, стабильной</a:t>
            </a:r>
            <a:br>
              <a:rPr lang="ru-RU" sz="7200" b="1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7200" b="1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недорогой перевозки грузов из Китая, и когда она появится</a:t>
            </a:r>
          </a:p>
        </p:txBody>
      </p:sp>
    </p:spTree>
    <p:extLst>
      <p:ext uri="{BB962C8B-B14F-4D97-AF65-F5344CB8AC3E}">
        <p14:creationId xmlns:p14="http://schemas.microsoft.com/office/powerpoint/2010/main" val="38728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FD1F747-7625-4DE0-80C0-9397D0EBB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t="124" r="-469" b="36909"/>
          <a:stretch/>
        </p:blipFill>
        <p:spPr>
          <a:xfrm>
            <a:off x="376870" y="1690688"/>
            <a:ext cx="8206298" cy="516731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5A389B-C9D0-4163-8219-4E21AC64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0" y="609600"/>
            <a:ext cx="7791770" cy="4291584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ru-RU" sz="32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АКТУАЛЕН ПРОЕКТ </a:t>
            </a:r>
            <a:r>
              <a:rPr lang="ru-RU" sz="3200" b="1" kern="15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АВИАКОНСОЛИДАЦИИ</a:t>
            </a:r>
            <a:r>
              <a:rPr lang="ru-RU" sz="32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ГРУЗОВ И ФОРМИРОВАНИЕ СБОРНЫХ ПАРТИЙ И ОТПРАВКИ ИХ НАПРЯМУЮ НА МОСКВУ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32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ДАННАЯ ТЕХНОЛОГИЯ ПОЗВОЛЯЕТ</a:t>
            </a:r>
            <a:endParaRPr lang="en-US" sz="3200" kern="15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ru-RU" sz="3200" b="1" kern="15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20-30% </a:t>
            </a:r>
            <a:r>
              <a:rPr lang="ru-RU" sz="32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СНИЗИТЬ СТОИМОСТЬ АВИАПЕРЕЛЕТА</a:t>
            </a:r>
          </a:p>
        </p:txBody>
      </p:sp>
    </p:spTree>
    <p:extLst>
      <p:ext uri="{BB962C8B-B14F-4D97-AF65-F5344CB8AC3E}">
        <p14:creationId xmlns:p14="http://schemas.microsoft.com/office/powerpoint/2010/main" val="169480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4B099D-AF98-4F50-931F-0E0EDC089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6080" cy="6881317"/>
          </a:xfrm>
          <a:prstGeom prst="rect">
            <a:avLst/>
          </a:prstGeom>
          <a:effectLst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7A3EC95-7F0A-43CE-9358-2633CFB240FC}"/>
              </a:ext>
            </a:extLst>
          </p:cNvPr>
          <p:cNvSpPr/>
          <p:nvPr/>
        </p:nvSpPr>
        <p:spPr>
          <a:xfrm>
            <a:off x="0" y="-23318"/>
            <a:ext cx="12192000" cy="6881317"/>
          </a:xfrm>
          <a:prstGeom prst="rect">
            <a:avLst/>
          </a:prstGeom>
          <a:gradFill>
            <a:gsLst>
              <a:gs pos="15000">
                <a:schemeClr val="tx1">
                  <a:alpha val="57000"/>
                </a:schemeClr>
              </a:gs>
              <a:gs pos="0">
                <a:schemeClr val="tx1">
                  <a:alpha val="14000"/>
                </a:schemeClr>
              </a:gs>
              <a:gs pos="98000">
                <a:srgbClr val="000000"/>
              </a:gs>
              <a:gs pos="69000">
                <a:schemeClr val="tx1">
                  <a:alpha val="76000"/>
                </a:schemeClr>
              </a:gs>
              <a:gs pos="37000">
                <a:schemeClr val="tx1">
                  <a:alpha val="37000"/>
                </a:schemeClr>
              </a:gs>
            </a:gsLst>
            <a:lin ang="21594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91C470-ECDF-4794-878C-C6FD2077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0864" y="182562"/>
            <a:ext cx="1575816" cy="6492875"/>
          </a:xfrm>
        </p:spPr>
        <p:txBody>
          <a:bodyPr vert="vert" anchor="t">
            <a:normAutofit/>
          </a:bodyPr>
          <a:lstStyle/>
          <a:p>
            <a:pPr algn="ctr"/>
            <a:r>
              <a:rPr lang="ru-RU" sz="9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РЕЗЮМЕ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4C51CA-EF9D-4EAB-BA29-1AC8C52BA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304" y="902209"/>
            <a:ext cx="8089392" cy="535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основной поток грузов перевозится морем, но ж/д перевозки </a:t>
            </a:r>
            <a:r>
              <a:rPr lang="ru-RU" sz="32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становятся </a:t>
            </a:r>
            <a:r>
              <a:rPr lang="ru-RU" sz="32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все более конкурентоспособными и догоняют море по экономической эффективности.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авто перевозки в ближайшее время смогут быть близкими по эффективности с ж/д, и точно забрать существенную часть грузопотока у авиа.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92963F65-8C19-452E-A964-39DA793F21F3}"/>
              </a:ext>
            </a:extLst>
          </p:cNvPr>
          <p:cNvSpPr/>
          <p:nvPr/>
        </p:nvSpPr>
        <p:spPr>
          <a:xfrm>
            <a:off x="1624584" y="1788643"/>
            <a:ext cx="377952" cy="3779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02D86E04-73E8-437D-B5FF-D738BC9AD7EA}"/>
              </a:ext>
            </a:extLst>
          </p:cNvPr>
          <p:cNvSpPr/>
          <p:nvPr/>
        </p:nvSpPr>
        <p:spPr>
          <a:xfrm>
            <a:off x="1624584" y="5042458"/>
            <a:ext cx="377952" cy="3779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0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8D719E7-6DD0-4637-A8CF-A99A7AD13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10896600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18AB8C1-82A4-434C-8E09-2EBB7A3FCD79}"/>
              </a:ext>
            </a:extLst>
          </p:cNvPr>
          <p:cNvSpPr/>
          <p:nvPr/>
        </p:nvSpPr>
        <p:spPr>
          <a:xfrm rot="10800000">
            <a:off x="0" y="0"/>
            <a:ext cx="10206228" cy="6908800"/>
          </a:xfrm>
          <a:prstGeom prst="rect">
            <a:avLst/>
          </a:prstGeom>
          <a:gradFill>
            <a:gsLst>
              <a:gs pos="31000">
                <a:srgbClr val="FBFCFE">
                  <a:alpha val="43000"/>
                </a:srgbClr>
              </a:gs>
              <a:gs pos="15000">
                <a:schemeClr val="accent1">
                  <a:lumMod val="5000"/>
                  <a:lumOff val="95000"/>
                  <a:alpha val="0"/>
                </a:schemeClr>
              </a:gs>
              <a:gs pos="63000">
                <a:srgbClr val="FBFCFE"/>
              </a:gs>
              <a:gs pos="51000">
                <a:srgbClr val="FBFCFE">
                  <a:alpha val="8400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D6E7C8-F933-4AD9-B1E1-97DEC37F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00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EC6F0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P.</a:t>
            </a:r>
            <a:r>
              <a:rPr lang="ru-RU" b="1" dirty="0">
                <a:solidFill>
                  <a:srgbClr val="EC6F0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S.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НЕДАЛЕКОЕ БУДУЩЕЕ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1769A9-A8FA-4C56-9F15-D2B5F5A34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54937"/>
            <a:ext cx="57150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kern="1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Скоро начинается строительство высокоскоростной ж/д магистрали Москва — Пекин, нам обещают срок перевозки из Китая </a:t>
            </a:r>
            <a:r>
              <a:rPr lang="ru-RU" b="1" kern="1300" dirty="0">
                <a:solidFill>
                  <a:srgbClr val="EC6F0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 2 дня</a:t>
            </a:r>
          </a:p>
          <a:p>
            <a:pPr marL="0" indent="0">
              <a:buNone/>
            </a:pPr>
            <a:endParaRPr lang="ru-RU" b="1" kern="1300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ru-RU" kern="1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Искусственный интеллект почти научился управлять автомобилем, и скоро поедут караваны грузовиков, которым не нужен ни отдых ни зарплата.</a:t>
            </a:r>
          </a:p>
          <a:p>
            <a:endParaRPr lang="ru-RU" kern="1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ru-RU" kern="1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Судя по быстрым изменениям, такие события могут произойти совсем </a:t>
            </a:r>
            <a:r>
              <a:rPr lang="ru-RU" kern="13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скоро</a:t>
            </a:r>
            <a:r>
              <a:rPr lang="ru-RU" kern="13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63603DF5-81C4-4C45-9324-8B2E6E76019E}"/>
              </a:ext>
            </a:extLst>
          </p:cNvPr>
          <p:cNvSpPr/>
          <p:nvPr/>
        </p:nvSpPr>
        <p:spPr>
          <a:xfrm>
            <a:off x="259080" y="1703705"/>
            <a:ext cx="121920" cy="121920"/>
          </a:xfrm>
          <a:prstGeom prst="ellipse">
            <a:avLst/>
          </a:prstGeom>
          <a:solidFill>
            <a:srgbClr val="EC6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A6C1B985-4E9E-4AA8-B07C-AEDDBB4EE053}"/>
              </a:ext>
            </a:extLst>
          </p:cNvPr>
          <p:cNvSpPr/>
          <p:nvPr/>
        </p:nvSpPr>
        <p:spPr>
          <a:xfrm>
            <a:off x="259080" y="3277869"/>
            <a:ext cx="121920" cy="121920"/>
          </a:xfrm>
          <a:prstGeom prst="ellipse">
            <a:avLst/>
          </a:prstGeom>
          <a:solidFill>
            <a:srgbClr val="EC6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5AFFF4D8-3CA5-402E-82D4-BC7761938D4F}"/>
              </a:ext>
            </a:extLst>
          </p:cNvPr>
          <p:cNvSpPr/>
          <p:nvPr/>
        </p:nvSpPr>
        <p:spPr>
          <a:xfrm>
            <a:off x="259080" y="5032375"/>
            <a:ext cx="121920" cy="121920"/>
          </a:xfrm>
          <a:prstGeom prst="ellipse">
            <a:avLst/>
          </a:prstGeom>
          <a:solidFill>
            <a:srgbClr val="EC6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50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E1328-6A78-4135-86F5-201AC3CE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43" y="405666"/>
            <a:ext cx="2573215" cy="1325563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EC6F0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P.P.S.</a:t>
            </a:r>
            <a:endParaRPr lang="ru-RU" sz="6600" dirty="0"/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xmlns="" id="{8EC82484-7585-4F22-A172-57ABD519F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7" r="30787" b="1"/>
          <a:stretch/>
        </p:blipFill>
        <p:spPr>
          <a:xfrm>
            <a:off x="5878850" y="13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580CFFD5-6DED-44E1-91D6-BB8EDAD61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35" y="1731229"/>
            <a:ext cx="5710280" cy="290173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Мы можем уже сейчас Вам предложить инновационные решения в области перевозок из Китая и Европы. Как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ж/д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автомобилем, так и с помощью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авиаконсолидации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0647FE-B4E9-4E47-82AC-AE6E6453A127}"/>
              </a:ext>
            </a:extLst>
          </p:cNvPr>
          <p:cNvSpPr txBox="1"/>
          <p:nvPr/>
        </p:nvSpPr>
        <p:spPr>
          <a:xfrm>
            <a:off x="291935" y="4886848"/>
            <a:ext cx="5913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kern="1800" spc="3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НАШ КОНЕК - ЭТО СБОРНЫЕ ГРУЗЫ</a:t>
            </a:r>
          </a:p>
          <a:p>
            <a:pPr>
              <a:lnSpc>
                <a:spcPct val="200000"/>
              </a:lnSpc>
            </a:pPr>
            <a:r>
              <a:rPr lang="ru-RU" b="1" kern="1800" spc="3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МЫ ГОТОВЫ ВАМ В ЭТОМ ПОМОЧЬ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02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CF8C1B-90A9-4F5F-95A1-A58C2D45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152" y="1249051"/>
            <a:ext cx="12192000" cy="3378811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СПАСИБО</a:t>
            </a:r>
          </a:p>
        </p:txBody>
      </p:sp>
      <p:sp>
        <p:nvSpPr>
          <p:cNvPr id="4" name="Подзаголовок 7">
            <a:extLst>
              <a:ext uri="{FF2B5EF4-FFF2-40B4-BE49-F238E27FC236}">
                <a16:creationId xmlns:a16="http://schemas.microsoft.com/office/drawing/2014/main" xmlns="" id="{FCE50EE0-F616-4D05-AE44-99478BB8A71B}"/>
              </a:ext>
            </a:extLst>
          </p:cNvPr>
          <p:cNvSpPr txBox="1">
            <a:spLocks/>
          </p:cNvSpPr>
          <p:nvPr/>
        </p:nvSpPr>
        <p:spPr>
          <a:xfrm>
            <a:off x="304799" y="5744952"/>
            <a:ext cx="3048001" cy="651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ООО «</a:t>
            </a:r>
            <a:r>
              <a:rPr lang="ru-RU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ФриЛайнсКомпани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</a:p>
          <a:p>
            <a:pPr marL="0" indent="0">
              <a:buNone/>
            </a:pP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10.04.2018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6A0CED4-0CC1-4004-9923-08A835EF2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" y="5100183"/>
            <a:ext cx="2766647" cy="50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E9DFD-EEA0-4354-AF97-34CF8A41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5" y="-246185"/>
            <a:ext cx="1359877" cy="6857999"/>
          </a:xfrm>
        </p:spPr>
        <p:txBody>
          <a:bodyPr vert="vert270">
            <a:normAutofit fontScale="90000"/>
          </a:bodyPr>
          <a:lstStyle/>
          <a:p>
            <a:r>
              <a:rPr lang="ru-RU" sz="5300" b="1" dirty="0">
                <a:solidFill>
                  <a:srgbClr val="EC6F0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ТЕКУЩАЯ СИТУАЦИЯ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4E0614-A50E-4FAB-AEB4-665F5F63B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1826" y="309125"/>
            <a:ext cx="9105918" cy="630268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000" b="1" spc="1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Море+авто, </a:t>
            </a:r>
            <a:r>
              <a:rPr lang="ru-RU" sz="3000" b="1" spc="100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Море+ж</a:t>
            </a:r>
            <a:r>
              <a:rPr lang="ru-RU" sz="3000" b="1" spc="1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/д. </a:t>
            </a:r>
            <a:r>
              <a:rPr lang="ru-RU" spc="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Основной грузопоток из Китая идет морским путем через порты Северо-Запада, Новороссийск, и Дальнего Востока. Срок доставки в Центральные регионы России, составляет в среднем </a:t>
            </a:r>
            <a:r>
              <a:rPr lang="ru-RU" b="1" spc="1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35-55</a:t>
            </a:r>
            <a:r>
              <a:rPr lang="ru-RU" spc="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b="1" spc="1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дней</a:t>
            </a:r>
            <a:r>
              <a:rPr lang="ru-RU" spc="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endParaRPr lang="ru-RU" spc="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000" b="1" spc="1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Ж/д</a:t>
            </a:r>
            <a:r>
              <a:rPr lang="ru-RU" sz="3000" spc="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pc="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последние несколько лет в рамках программы «Шелковый Путь» при поддержке китайского правительства субсидируется развитие ж/д сообщение Китай - Россия. Что позволяет в теории доставлять грузы за 18-25 дней, но в реальности в среднем составляет в районе </a:t>
            </a:r>
            <a:r>
              <a:rPr lang="ru-RU" b="1" spc="1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25-30</a:t>
            </a:r>
            <a:r>
              <a:rPr lang="ru-RU" spc="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b="1" spc="1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дней</a:t>
            </a:r>
            <a:r>
              <a:rPr lang="ru-RU" spc="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ru-RU" spc="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000" b="1" spc="1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Авто</a:t>
            </a:r>
            <a:r>
              <a:rPr lang="ru-RU" sz="3000" spc="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pc="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Есть автоперевозки через Казахстан, но срок доставки в районе </a:t>
            </a:r>
            <a:r>
              <a:rPr lang="ru-RU" b="1" spc="1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18-20</a:t>
            </a:r>
            <a:r>
              <a:rPr lang="ru-RU" spc="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b="1" spc="1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дней</a:t>
            </a:r>
            <a:r>
              <a:rPr lang="ru-RU" spc="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и стоимость перевозки в среднем  в 2 раза дороже, чем ж/д перевозки.</a:t>
            </a:r>
          </a:p>
          <a:p>
            <a:pPr marL="0" indent="0">
              <a:lnSpc>
                <a:spcPct val="120000"/>
              </a:lnSpc>
              <a:buNone/>
            </a:pPr>
            <a:endParaRPr lang="ru-RU" spc="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000" b="1" spc="1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Авиа</a:t>
            </a:r>
            <a:r>
              <a:rPr lang="ru-RU" b="1" spc="1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pc="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сравнение с остальными маршрутами мизерная доля в объеме грузоперевозок, по причине огромной разнице в цене.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D3669E-0565-4CDD-AB19-E6DBEE31D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79" y="2408247"/>
            <a:ext cx="800695" cy="8006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B6BCAF0-8AE0-4A89-8025-D54262A4B4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36" y="5520220"/>
            <a:ext cx="845981" cy="8459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6E27246-AFF0-4DB6-BBC6-88C3C87202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53" y="3976526"/>
            <a:ext cx="960946" cy="9609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298CBD6-DFC6-4D47-89E4-D1FE8F67C5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69" y="576174"/>
            <a:ext cx="1009714" cy="100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7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90A4A5-8771-4D89-8FAC-D6E5A2C61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66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EC6F0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СТОИМОСТЬ И СРОКИ ДОСТАВКИ ИЗ КИТАЯ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25F5CFFE-DD08-4040-AB72-47513A437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554538"/>
              </p:ext>
            </p:extLst>
          </p:nvPr>
        </p:nvGraphicFramePr>
        <p:xfrm>
          <a:off x="589788" y="1938529"/>
          <a:ext cx="11012424" cy="445681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53568">
                  <a:extLst>
                    <a:ext uri="{9D8B030D-6E8A-4147-A177-3AD203B41FA5}">
                      <a16:colId xmlns:a16="http://schemas.microsoft.com/office/drawing/2014/main" xmlns="" val="221945397"/>
                    </a:ext>
                  </a:extLst>
                </a:gridCol>
                <a:gridCol w="3438144">
                  <a:extLst>
                    <a:ext uri="{9D8B030D-6E8A-4147-A177-3AD203B41FA5}">
                      <a16:colId xmlns:a16="http://schemas.microsoft.com/office/drawing/2014/main" xmlns="" val="2154002892"/>
                    </a:ext>
                  </a:extLst>
                </a:gridCol>
                <a:gridCol w="963391">
                  <a:extLst>
                    <a:ext uri="{9D8B030D-6E8A-4147-A177-3AD203B41FA5}">
                      <a16:colId xmlns:a16="http://schemas.microsoft.com/office/drawing/2014/main" xmlns="" val="1335320102"/>
                    </a:ext>
                  </a:extLst>
                </a:gridCol>
                <a:gridCol w="1305775">
                  <a:extLst>
                    <a:ext uri="{9D8B030D-6E8A-4147-A177-3AD203B41FA5}">
                      <a16:colId xmlns:a16="http://schemas.microsoft.com/office/drawing/2014/main" xmlns="" val="2748386232"/>
                    </a:ext>
                  </a:extLst>
                </a:gridCol>
                <a:gridCol w="1120210">
                  <a:extLst>
                    <a:ext uri="{9D8B030D-6E8A-4147-A177-3AD203B41FA5}">
                      <a16:colId xmlns:a16="http://schemas.microsoft.com/office/drawing/2014/main" xmlns="" val="1504969825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xmlns="" val="1475150704"/>
                    </a:ext>
                  </a:extLst>
                </a:gridCol>
                <a:gridCol w="1048512">
                  <a:extLst>
                    <a:ext uri="{9D8B030D-6E8A-4147-A177-3AD203B41FA5}">
                      <a16:colId xmlns:a16="http://schemas.microsoft.com/office/drawing/2014/main" xmlns="" val="3728904283"/>
                    </a:ext>
                  </a:extLst>
                </a:gridCol>
                <a:gridCol w="865632">
                  <a:extLst>
                    <a:ext uri="{9D8B030D-6E8A-4147-A177-3AD203B41FA5}">
                      <a16:colId xmlns:a16="http://schemas.microsoft.com/office/drawing/2014/main" xmlns="" val="2793960172"/>
                    </a:ext>
                  </a:extLst>
                </a:gridCol>
                <a:gridCol w="783336">
                  <a:extLst>
                    <a:ext uri="{9D8B030D-6E8A-4147-A177-3AD203B41FA5}">
                      <a16:colId xmlns:a16="http://schemas.microsoft.com/office/drawing/2014/main" xmlns="" val="2123001401"/>
                    </a:ext>
                  </a:extLst>
                </a:gridCol>
              </a:tblGrid>
              <a:tr h="1188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МАРШРУТ СЛЕДОВАНИЯ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Стоимость перевозки, $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Станционные расходы, $/</a:t>
                      </a:r>
                    </a:p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Портовые расходы в порту прибытия, $ 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Доставка с ж/д станции/из порта до склада (Москва, МО), $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Транзитное время (чистое время в пути), дни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Дополнительное время (ожидание на точках стыковки)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Итого</a:t>
                      </a:r>
                      <a:b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стоимость</a:t>
                      </a:r>
                      <a:b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$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Итого</a:t>
                      </a:r>
                      <a:b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сроки, дни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7190792"/>
                  </a:ext>
                </a:extLst>
              </a:tr>
              <a:tr h="8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spc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Ж/д FOB основные порты Китая - FOR </a:t>
                      </a:r>
                      <a:r>
                        <a:rPr lang="ru-RU" sz="1200" u="none" strike="noStrike" spc="0" dirty="0" err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Ворсино</a:t>
                      </a:r>
                      <a:r>
                        <a:rPr lang="ru-RU" sz="1200" u="none" strike="noStrike" spc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/Кресты/</a:t>
                      </a:r>
                      <a:r>
                        <a:rPr lang="ru-RU" sz="1200" u="none" strike="noStrike" spc="0" dirty="0" err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Ховрино</a:t>
                      </a:r>
                      <a:r>
                        <a:rPr lang="ru-RU" sz="1200" u="none" strike="noStrike" spc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/Купавна через Забайкальск/Наушки</a:t>
                      </a:r>
                      <a:endParaRPr lang="ru-RU" sz="1200" b="0" i="0" u="none" strike="noStrike" spc="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3550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16 - 21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7-15 дней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25-36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3362075"/>
                  </a:ext>
                </a:extLst>
              </a:tr>
              <a:tr h="5942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spc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Море FOB основные порты Китая - через Прибалтику - склад Москва, МО</a:t>
                      </a:r>
                      <a:endParaRPr lang="ru-RU" sz="1200" b="0" i="0" u="none" strike="noStrike" spc="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35-40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3-8 дней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3240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45-55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6396532"/>
                  </a:ext>
                </a:extLst>
              </a:tr>
              <a:tr h="5942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III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spc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Море FOB основные порты Китая - через порты Санкт - Петербурга - склад Москва, МО</a:t>
                      </a:r>
                      <a:endParaRPr lang="ru-RU" sz="1200" b="0" i="0" u="none" strike="noStrike" spc="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35-40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3-8 дней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2800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45-55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4143257"/>
                  </a:ext>
                </a:extLst>
              </a:tr>
              <a:tr h="5942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IV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spc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Море FOB основные порты Китая - через Финляндию - склад Москва, МО</a:t>
                      </a:r>
                      <a:endParaRPr lang="ru-RU" sz="1200" b="0" i="0" u="none" strike="noStrike" spc="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1250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35-40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3-8 дней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3250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45-55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8937492"/>
                  </a:ext>
                </a:extLst>
              </a:tr>
              <a:tr h="5942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spc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Море FOB </a:t>
                      </a:r>
                      <a:r>
                        <a:rPr lang="ru-RU" sz="1200" u="none" strike="noStrike" spc="0" dirty="0" err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основныепорты</a:t>
                      </a:r>
                      <a:r>
                        <a:rPr lang="ru-RU" sz="1200" u="none" strike="noStrike" spc="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Китая - через Владивосток - склад Москва, МО</a:t>
                      </a:r>
                      <a:endParaRPr lang="ru-RU" sz="1200" b="0" i="0" u="none" strike="noStrike" spc="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650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24 - 30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10-15 дней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3750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35-45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675" marR="8675" marT="867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2250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82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629DF7F-4EA2-48DE-A211-60D7FE39F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6" b="10754"/>
          <a:stretch/>
        </p:blipFill>
        <p:spPr>
          <a:xfrm>
            <a:off x="0" y="939405"/>
            <a:ext cx="8375904" cy="591859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99ED157-0C09-4D8A-9D53-317FEF1079F0}"/>
              </a:ext>
            </a:extLst>
          </p:cNvPr>
          <p:cNvSpPr/>
          <p:nvPr/>
        </p:nvSpPr>
        <p:spPr>
          <a:xfrm>
            <a:off x="4767072" y="0"/>
            <a:ext cx="742492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6000">
                <a:srgbClr val="FBFCFE"/>
              </a:gs>
              <a:gs pos="19000">
                <a:schemeClr val="bg1">
                  <a:alpha val="68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8496CA-33D1-443E-BB11-A1719B7B7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77952"/>
            <a:ext cx="5669280" cy="6071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 видно, разница между ж/д перевозкой и морской небольшая. Как в стоимости, так и в сроках доставки.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EC6F0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Что мешает Ж/д перевозке серьезно потеснить морскую: </a:t>
            </a:r>
          </a:p>
          <a:p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Срок доставки не окупает разницу в цене</a:t>
            </a:r>
          </a:p>
          <a:p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Нестабильность сервиса. Часто меняются станции отправления в следствие передачи субсидий от одной китайской провинции к другой. </a:t>
            </a:r>
          </a:p>
          <a:p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Загруженность транзитных погранпереходов</a:t>
            </a:r>
          </a:p>
        </p:txBody>
      </p:sp>
    </p:spTree>
    <p:extLst>
      <p:ext uri="{BB962C8B-B14F-4D97-AF65-F5344CB8AC3E}">
        <p14:creationId xmlns:p14="http://schemas.microsoft.com/office/powerpoint/2010/main" val="147562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1A075C-6FE6-4EDA-A49C-4930E161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34113"/>
            <a:ext cx="10515600" cy="2840736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EC6F0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то есть ж/д перевозка могла бы быть более востребованной в случае либо снижения цены, либо уменьшения срока и повышения стабильности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9939F2-D59F-4F45-9597-6491689FF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2549"/>
            <a:ext cx="10515600" cy="60230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EC6F0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ВЛИЯНИЕ СРОКОВ И СТОИМОСТИ НА ВЫБОР МАРШРУТА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1908749C-8B6B-4148-AB2C-C20DF6ABF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752966"/>
              </p:ext>
            </p:extLst>
          </p:nvPr>
        </p:nvGraphicFramePr>
        <p:xfrm>
          <a:off x="353568" y="2850904"/>
          <a:ext cx="11484864" cy="3430279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284330">
                  <a:extLst>
                    <a:ext uri="{9D8B030D-6E8A-4147-A177-3AD203B41FA5}">
                      <a16:colId xmlns:a16="http://schemas.microsoft.com/office/drawing/2014/main" xmlns="" val="3674619458"/>
                    </a:ext>
                  </a:extLst>
                </a:gridCol>
                <a:gridCol w="861462">
                  <a:extLst>
                    <a:ext uri="{9D8B030D-6E8A-4147-A177-3AD203B41FA5}">
                      <a16:colId xmlns:a16="http://schemas.microsoft.com/office/drawing/2014/main" xmlns="" val="514845184"/>
                    </a:ext>
                  </a:extLst>
                </a:gridCol>
                <a:gridCol w="1371370">
                  <a:extLst>
                    <a:ext uri="{9D8B030D-6E8A-4147-A177-3AD203B41FA5}">
                      <a16:colId xmlns:a16="http://schemas.microsoft.com/office/drawing/2014/main" xmlns="" val="3333816297"/>
                    </a:ext>
                  </a:extLst>
                </a:gridCol>
                <a:gridCol w="957903">
                  <a:extLst>
                    <a:ext uri="{9D8B030D-6E8A-4147-A177-3AD203B41FA5}">
                      <a16:colId xmlns:a16="http://schemas.microsoft.com/office/drawing/2014/main" xmlns="" val="660716863"/>
                    </a:ext>
                  </a:extLst>
                </a:gridCol>
                <a:gridCol w="1081063">
                  <a:extLst>
                    <a:ext uri="{9D8B030D-6E8A-4147-A177-3AD203B41FA5}">
                      <a16:colId xmlns:a16="http://schemas.microsoft.com/office/drawing/2014/main" xmlns="" val="16205677"/>
                    </a:ext>
                  </a:extLst>
                </a:gridCol>
                <a:gridCol w="1614752">
                  <a:extLst>
                    <a:ext uri="{9D8B030D-6E8A-4147-A177-3AD203B41FA5}">
                      <a16:colId xmlns:a16="http://schemas.microsoft.com/office/drawing/2014/main" xmlns="" val="912501137"/>
                    </a:ext>
                  </a:extLst>
                </a:gridCol>
                <a:gridCol w="1601067">
                  <a:extLst>
                    <a:ext uri="{9D8B030D-6E8A-4147-A177-3AD203B41FA5}">
                      <a16:colId xmlns:a16="http://schemas.microsoft.com/office/drawing/2014/main" xmlns="" val="2334812474"/>
                    </a:ext>
                  </a:extLst>
                </a:gridCol>
                <a:gridCol w="1505277">
                  <a:extLst>
                    <a:ext uri="{9D8B030D-6E8A-4147-A177-3AD203B41FA5}">
                      <a16:colId xmlns:a16="http://schemas.microsoft.com/office/drawing/2014/main" xmlns="" val="3529913682"/>
                    </a:ext>
                  </a:extLst>
                </a:gridCol>
                <a:gridCol w="1207640">
                  <a:extLst>
                    <a:ext uri="{9D8B030D-6E8A-4147-A177-3AD203B41FA5}">
                      <a16:colId xmlns:a16="http://schemas.microsoft.com/office/drawing/2014/main" xmlns="" val="3121333344"/>
                    </a:ext>
                  </a:extLst>
                </a:gridCol>
              </a:tblGrid>
              <a:tr h="1131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Вид перевозки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срок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стоимость перевозки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USD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средняя стоимость товара (18 тонн), USD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стоимость оборотных</a:t>
                      </a:r>
                      <a:b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средств за 1 день, исходя из стоимости USD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потери  оборотных</a:t>
                      </a:r>
                      <a:b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средств от медленного срока</a:t>
                      </a:r>
                      <a:b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USD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разница окупаемости оборотных средств,  в зависимости</a:t>
                      </a:r>
                      <a:b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 стоимости вида транспорта USD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что выгоднее: ж/д или море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777511"/>
                  </a:ext>
                </a:extLst>
              </a:tr>
              <a:tr h="186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Море + авто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3260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товар 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-118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море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1432924"/>
                  </a:ext>
                </a:extLst>
              </a:tr>
              <a:tr h="186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Ж/д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товар 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1644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ж/д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1906285"/>
                  </a:ext>
                </a:extLst>
              </a:tr>
              <a:tr h="186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Разница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товар 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2466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ж/д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4678003"/>
                  </a:ext>
                </a:extLst>
              </a:tr>
              <a:tr h="186852"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товар 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3288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2348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Ж/д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752430"/>
                  </a:ext>
                </a:extLst>
              </a:tr>
              <a:tr h="1868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Разница в стоимости 1 дня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6440" marR="96440" marT="48220" marB="4822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товар 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500000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4110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3170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Ж/д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1733752"/>
                  </a:ext>
                </a:extLst>
              </a:tr>
              <a:tr h="1247692">
                <a:tc gridSpan="2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МЕДИАНА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при какой стоимости товара ж/д транспорт становится выгоднее морского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114367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стоимость кредитных денег 15%</a:t>
                      </a: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/>
                </a:tc>
                <a:extLst>
                  <a:ext uri="{0D108BD9-81ED-4DB2-BD59-A6C34878D82A}">
                    <a16:rowId xmlns:a16="http://schemas.microsoft.com/office/drawing/2014/main" xmlns="" val="4194743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1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CAD5F0-CCE4-4F99-8107-6E280F03F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480" y="0"/>
            <a:ext cx="7208520" cy="2178369"/>
          </a:xfrm>
          <a:noFill/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СТОИМОСТЬ ВРЯД ЛИ БУДЕТ СНИЖАТЬСЯ, А ВОТ СРОК РЕАЛЬНО МОЖЕТ СОКРАТИТЬСЯ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709F35-019E-4C1F-9B6A-9EC47FE2A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2213994"/>
            <a:ext cx="10756392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ПОЧЕМУ РЕАЛЬНО СНИЖЕНИЕ СРОКОВ ПЕРЕВОЗКИ ПО Ж/Д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1</a:t>
            </a:r>
            <a:r>
              <a:rPr lang="ru-RU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Уже сейчас за счет увеличения объема перевозок увеличилась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частота выхода поездов и сократилось время ожидания следующей отправки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 Развивается инфраструктура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изначально весь транзит шел через станцию Забайкальск, но уже в прошлом году пошли активные отправки через станцию Наушки на границе с Монголией, также в этом году планируется запустить маршрут через Казахстан. Это сократит время ожидания оформления транзита и обработки поездов на станции 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Таким образом,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возможно реальное снижение сроков доставки </a:t>
            </a:r>
            <a:r>
              <a:rPr lang="ru-RU" sz="3300" b="1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 16-18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дней и это даст возможность существенно большему количеству грузов иметь экономическую выгоду при использовании ж/д транспорта</a:t>
            </a:r>
          </a:p>
        </p:txBody>
      </p:sp>
      <p:pic>
        <p:nvPicPr>
          <p:cNvPr id="7" name="Рисунок 6" descr="Конец">
            <a:extLst>
              <a:ext uri="{FF2B5EF4-FFF2-40B4-BE49-F238E27FC236}">
                <a16:creationId xmlns:a16="http://schemas.microsoft.com/office/drawing/2014/main" xmlns="" id="{A92B87F6-1C4E-47A2-8294-118923A5F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99232" y="-17240"/>
            <a:ext cx="2212848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5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5A5A0A3-D1E5-459E-8AFA-010F52834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7" y="293078"/>
            <a:ext cx="10515600" cy="22065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EC6F0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ТАБЛИЦА УБЕДИТЕЛЬНО ДОКАЗЫВАЕТ ЭКОНОМИЧЕСКУЮ ВЫГОДУ Ж/Д ПЕРЕВОЗОК                   ПРИ СОКРАЩЕНИИ СРОКОВ ПЕРЕВОЗКИ:</a:t>
            </a:r>
            <a:endParaRPr lang="ru-RU" sz="3200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2636E699-5DC4-4691-A6B9-356B6D371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83533"/>
              </p:ext>
            </p:extLst>
          </p:nvPr>
        </p:nvGraphicFramePr>
        <p:xfrm>
          <a:off x="353568" y="2838712"/>
          <a:ext cx="11484864" cy="347943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284330">
                  <a:extLst>
                    <a:ext uri="{9D8B030D-6E8A-4147-A177-3AD203B41FA5}">
                      <a16:colId xmlns:a16="http://schemas.microsoft.com/office/drawing/2014/main" xmlns="" val="3674619458"/>
                    </a:ext>
                  </a:extLst>
                </a:gridCol>
                <a:gridCol w="861462">
                  <a:extLst>
                    <a:ext uri="{9D8B030D-6E8A-4147-A177-3AD203B41FA5}">
                      <a16:colId xmlns:a16="http://schemas.microsoft.com/office/drawing/2014/main" xmlns="" val="514845184"/>
                    </a:ext>
                  </a:extLst>
                </a:gridCol>
                <a:gridCol w="1371370">
                  <a:extLst>
                    <a:ext uri="{9D8B030D-6E8A-4147-A177-3AD203B41FA5}">
                      <a16:colId xmlns:a16="http://schemas.microsoft.com/office/drawing/2014/main" xmlns="" val="3333816297"/>
                    </a:ext>
                  </a:extLst>
                </a:gridCol>
                <a:gridCol w="957903">
                  <a:extLst>
                    <a:ext uri="{9D8B030D-6E8A-4147-A177-3AD203B41FA5}">
                      <a16:colId xmlns:a16="http://schemas.microsoft.com/office/drawing/2014/main" xmlns="" val="660716863"/>
                    </a:ext>
                  </a:extLst>
                </a:gridCol>
                <a:gridCol w="1081063">
                  <a:extLst>
                    <a:ext uri="{9D8B030D-6E8A-4147-A177-3AD203B41FA5}">
                      <a16:colId xmlns:a16="http://schemas.microsoft.com/office/drawing/2014/main" xmlns="" val="16205677"/>
                    </a:ext>
                  </a:extLst>
                </a:gridCol>
                <a:gridCol w="1614752">
                  <a:extLst>
                    <a:ext uri="{9D8B030D-6E8A-4147-A177-3AD203B41FA5}">
                      <a16:colId xmlns:a16="http://schemas.microsoft.com/office/drawing/2014/main" xmlns="" val="912501137"/>
                    </a:ext>
                  </a:extLst>
                </a:gridCol>
                <a:gridCol w="1601067">
                  <a:extLst>
                    <a:ext uri="{9D8B030D-6E8A-4147-A177-3AD203B41FA5}">
                      <a16:colId xmlns:a16="http://schemas.microsoft.com/office/drawing/2014/main" xmlns="" val="2334812474"/>
                    </a:ext>
                  </a:extLst>
                </a:gridCol>
                <a:gridCol w="1505277">
                  <a:extLst>
                    <a:ext uri="{9D8B030D-6E8A-4147-A177-3AD203B41FA5}">
                      <a16:colId xmlns:a16="http://schemas.microsoft.com/office/drawing/2014/main" xmlns="" val="3529913682"/>
                    </a:ext>
                  </a:extLst>
                </a:gridCol>
                <a:gridCol w="1207640">
                  <a:extLst>
                    <a:ext uri="{9D8B030D-6E8A-4147-A177-3AD203B41FA5}">
                      <a16:colId xmlns:a16="http://schemas.microsoft.com/office/drawing/2014/main" xmlns="" val="3121333344"/>
                    </a:ext>
                  </a:extLst>
                </a:gridCol>
              </a:tblGrid>
              <a:tr h="1131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Вид перевозки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срок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стоимость перевозки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USD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средняя стоимость товара (18 тонн), USD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стоимость оборотных</a:t>
                      </a:r>
                      <a:b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средств за 1 день, исходя из стоимости USD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потери  оборотных</a:t>
                      </a:r>
                      <a:b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средств от медленного срока</a:t>
                      </a:r>
                      <a:b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USD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разница окупаемости оборотных средств,  в зависимости</a:t>
                      </a:r>
                      <a:b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 стоимости вида транспорта USD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что выгоднее</a:t>
                      </a:r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 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ж</a:t>
                      </a:r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 или море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777511"/>
                  </a:ext>
                </a:extLst>
              </a:tr>
              <a:tr h="242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Море + авто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48</a:t>
                      </a: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3260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товар 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1233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293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ж/д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1432924"/>
                  </a:ext>
                </a:extLst>
              </a:tr>
              <a:tr h="186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Ж/д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</a:t>
                      </a: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4200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товар 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2466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1526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ж/д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1906285"/>
                  </a:ext>
                </a:extLst>
              </a:tr>
              <a:tr h="186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Разница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</a:t>
                      </a: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940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товар 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300000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3699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2759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ж/д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4678003"/>
                  </a:ext>
                </a:extLst>
              </a:tr>
              <a:tr h="186852">
                <a:tc gridSpan="3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товар 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400000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4932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3992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Ж/д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752430"/>
                  </a:ext>
                </a:extLst>
              </a:tr>
              <a:tr h="1868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Разница в стоимости 1 дня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6440" marR="96440" marT="48220" marB="4822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товар 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500000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6164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5224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Ж/д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1733752"/>
                  </a:ext>
                </a:extLst>
              </a:tr>
              <a:tr h="1247692">
                <a:tc gridSpan="2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МЕДИАНА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при какой стоимости товара ж/д транспорт становится выгоднее морского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76244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стоимость кредитных денег 15%</a:t>
                      </a:r>
                    </a:p>
                  </a:txBody>
                  <a:tcPr marL="10046" marR="10046" marT="10046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10046" marR="10046" marT="10046" marB="0" anchor="ctr"/>
                </a:tc>
                <a:extLst>
                  <a:ext uri="{0D108BD9-81ED-4DB2-BD59-A6C34878D82A}">
                    <a16:rowId xmlns:a16="http://schemas.microsoft.com/office/drawing/2014/main" xmlns="" val="4194743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93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ADAABE4-40A9-4894-96C1-C54FC886EB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0"/>
          <a:stretch/>
        </p:blipFill>
        <p:spPr>
          <a:xfrm>
            <a:off x="0" y="0"/>
            <a:ext cx="8471574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B6700F3-A4F3-4A31-8BA3-47DEB5316475}"/>
              </a:ext>
            </a:extLst>
          </p:cNvPr>
          <p:cNvSpPr/>
          <p:nvPr/>
        </p:nvSpPr>
        <p:spPr>
          <a:xfrm>
            <a:off x="1985772" y="0"/>
            <a:ext cx="10206228" cy="6858000"/>
          </a:xfrm>
          <a:prstGeom prst="rect">
            <a:avLst/>
          </a:prstGeom>
          <a:gradFill>
            <a:gsLst>
              <a:gs pos="31000">
                <a:srgbClr val="FBFCFE">
                  <a:alpha val="43000"/>
                </a:srgbClr>
              </a:gs>
              <a:gs pos="15000">
                <a:schemeClr val="accent1">
                  <a:lumMod val="5000"/>
                  <a:lumOff val="95000"/>
                  <a:alpha val="0"/>
                </a:schemeClr>
              </a:gs>
              <a:gs pos="63000">
                <a:srgbClr val="FBFCFE"/>
              </a:gs>
              <a:gs pos="51000">
                <a:srgbClr val="FBFCFE">
                  <a:alpha val="8400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7FD3DD-465C-4482-9DD7-9566B8634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288" y="452786"/>
            <a:ext cx="6547104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Какие есть или могут появиться альтернативы данным видам доставки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939069-C65A-4B5C-B031-64FCE02AF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848" y="1692480"/>
            <a:ext cx="6547104" cy="5025312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10000"/>
              </a:lnSpc>
            </a:pPr>
            <a:endParaRPr lang="ru-RU" sz="2000" spc="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АВТОМОБИЛЬНЫЕ ПЕРЕВОЗКИ ЧЕРЕЗ ЗАБАЙКАЛЬСК И МОНГОЛИЮ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СЕЙЧАС: </a:t>
            </a:r>
            <a:r>
              <a:rPr lang="ru-RU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российские</a:t>
            </a:r>
            <a:r>
              <a:rPr lang="en-US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китайские автомобильные перевозчики заезжают только в приграничную зону и требуется перегрузка на границе</a:t>
            </a:r>
            <a:r>
              <a:rPr lang="en-US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=&gt; </a:t>
            </a:r>
            <a:r>
              <a:rPr lang="ru-RU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перевозка дороже, безопасность и скорость ниже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ПЕРСПЕКТИВА: </a:t>
            </a:r>
            <a:r>
              <a:rPr lang="ru-RU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появилась программа министерств транспорта России и Китая по взаимному допуску перевозчиков каждой из стран вглубь территорий</a:t>
            </a:r>
            <a:r>
              <a:rPr lang="en-US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=&gt;</a:t>
            </a:r>
            <a:endParaRPr lang="ru-RU" sz="2000" b="1" spc="100" dirty="0">
              <a:solidFill>
                <a:schemeClr val="tx1">
                  <a:lumMod val="85000"/>
                  <a:lumOff val="1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снижение стоимости и сроков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повышение эффективности от использования  данного вида транспорта 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10093893-C09F-4425-A36C-33BA8986C5F1}"/>
              </a:ext>
            </a:extLst>
          </p:cNvPr>
          <p:cNvSpPr/>
          <p:nvPr/>
        </p:nvSpPr>
        <p:spPr>
          <a:xfrm>
            <a:off x="5264565" y="5547360"/>
            <a:ext cx="121920" cy="121920"/>
          </a:xfrm>
          <a:prstGeom prst="ellipse">
            <a:avLst/>
          </a:prstGeom>
          <a:solidFill>
            <a:srgbClr val="EC6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CC5E1F70-1951-4BFB-BD07-2BB497F02D03}"/>
              </a:ext>
            </a:extLst>
          </p:cNvPr>
          <p:cNvSpPr/>
          <p:nvPr/>
        </p:nvSpPr>
        <p:spPr>
          <a:xfrm>
            <a:off x="5276928" y="5966302"/>
            <a:ext cx="121920" cy="121920"/>
          </a:xfrm>
          <a:prstGeom prst="ellipse">
            <a:avLst/>
          </a:prstGeom>
          <a:solidFill>
            <a:srgbClr val="EC6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4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F893F836-6259-4CD0-A012-0F68278A810E}"/>
              </a:ext>
            </a:extLst>
          </p:cNvPr>
          <p:cNvSpPr/>
          <p:nvPr/>
        </p:nvSpPr>
        <p:spPr>
          <a:xfrm>
            <a:off x="0" y="5437632"/>
            <a:ext cx="12192000" cy="1420368"/>
          </a:xfrm>
          <a:prstGeom prst="rect">
            <a:avLst/>
          </a:prstGeom>
          <a:solidFill>
            <a:srgbClr val="F09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73A127-EABF-479C-ADB6-6A276388F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" y="471219"/>
            <a:ext cx="11087100" cy="312542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Ориентировочный срок доставки Шанхай — Москва : </a:t>
            </a:r>
            <a:r>
              <a:rPr lang="ru-RU" sz="18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15 дней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Примерная  стоимость : </a:t>
            </a:r>
            <a:r>
              <a:rPr lang="ru-RU" sz="18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8500 </a:t>
            </a:r>
            <a:r>
              <a:rPr lang="en-US" sz="18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USD</a:t>
            </a:r>
            <a:endParaRPr lang="ru-RU" sz="1800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учетом большей вместимости прицепа автопоезда по сравнению с контейнером, этот вид транспорта может конкурировать с ж/д перевозками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Основной объем этот вид транспорта  может забрать у авиаперевозок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ПЕРВЫЕ ПРОБНЫЕ ПЕРЕВОЗКИ СОСТОЯТСЯ УЖЕ В </a:t>
            </a:r>
            <a:r>
              <a:rPr lang="ru-RU" sz="1800" spc="3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МАЕ 2018 ГОДА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МЫ ПРИНИМАЕМ В НИХ УЧАСТИЕ. ЭТО БУДЕТ ОДНОЗНАЧНО ВЫГОДНО ДЛЯ СРОЧНЫХ, ДОРОГОСТОЯЩИХ И СБОРНЫХ ГРУЗОВ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77DE83E-352A-4F4A-BD79-EC432A677C69}"/>
              </a:ext>
            </a:extLst>
          </p:cNvPr>
          <p:cNvSpPr/>
          <p:nvPr/>
        </p:nvSpPr>
        <p:spPr>
          <a:xfrm>
            <a:off x="292607" y="5617340"/>
            <a:ext cx="1160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ТЕПЕРЬ СРОКИ ДОСТАВКИ СБОРНЫХ ГРУЗОВ МОГУТ РЕАЛЬНО СОСТАВИТЬ 15 -16 ДНЕЙ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A698F70-7460-4FC8-B84F-AA3FB94AA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66" y="3831448"/>
            <a:ext cx="1730793" cy="173079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54E4709-F865-4C17-836D-B89236277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65" y="3818033"/>
            <a:ext cx="1869572" cy="186957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2A8AB3B-EBEC-4355-BC0D-BE43929132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51" y="3892184"/>
            <a:ext cx="1781485" cy="1781485"/>
          </a:xfrm>
          <a:prstGeom prst="rect">
            <a:avLst/>
          </a:prstGeo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D75BF09F-6D4B-4A0A-81CD-3FD8CDB6B70C}"/>
              </a:ext>
            </a:extLst>
          </p:cNvPr>
          <p:cNvSpPr/>
          <p:nvPr/>
        </p:nvSpPr>
        <p:spPr>
          <a:xfrm>
            <a:off x="2438400" y="585216"/>
            <a:ext cx="121920" cy="121920"/>
          </a:xfrm>
          <a:prstGeom prst="ellipse">
            <a:avLst/>
          </a:prstGeom>
          <a:solidFill>
            <a:srgbClr val="EC6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872CEDBA-F00B-4091-B843-F397E7C64A39}"/>
              </a:ext>
            </a:extLst>
          </p:cNvPr>
          <p:cNvSpPr/>
          <p:nvPr/>
        </p:nvSpPr>
        <p:spPr>
          <a:xfrm>
            <a:off x="1908048" y="2164080"/>
            <a:ext cx="121920" cy="121920"/>
          </a:xfrm>
          <a:prstGeom prst="ellipse">
            <a:avLst/>
          </a:prstGeom>
          <a:solidFill>
            <a:srgbClr val="EC6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ABB21661-2662-4A2B-A5D2-B1E337D8102B}"/>
              </a:ext>
            </a:extLst>
          </p:cNvPr>
          <p:cNvSpPr/>
          <p:nvPr/>
        </p:nvSpPr>
        <p:spPr>
          <a:xfrm>
            <a:off x="805631" y="1437647"/>
            <a:ext cx="121920" cy="121920"/>
          </a:xfrm>
          <a:prstGeom prst="ellipse">
            <a:avLst/>
          </a:prstGeom>
          <a:solidFill>
            <a:srgbClr val="EC6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1D6DC036-40FE-45B7-BB90-3357AB7ECDD6}"/>
              </a:ext>
            </a:extLst>
          </p:cNvPr>
          <p:cNvSpPr/>
          <p:nvPr/>
        </p:nvSpPr>
        <p:spPr>
          <a:xfrm>
            <a:off x="3846576" y="1011936"/>
            <a:ext cx="121920" cy="121920"/>
          </a:xfrm>
          <a:prstGeom prst="ellipse">
            <a:avLst/>
          </a:prstGeom>
          <a:solidFill>
            <a:srgbClr val="EC6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27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1040</Words>
  <Application>Microsoft Office PowerPoint</Application>
  <PresentationFormat>Произвольный</PresentationFormat>
  <Paragraphs>223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Почему так и нет быстрой, стабильной и недорогой перевозки грузов из Китая, и когда она появится</vt:lpstr>
      <vt:lpstr>ТЕКУЩАЯ СИТУАЦИЯ </vt:lpstr>
      <vt:lpstr>СТОИМОСТЬ И СРОКИ ДОСТАВКИ ИЗ КИТАЯ</vt:lpstr>
      <vt:lpstr>Презентация PowerPoint</vt:lpstr>
      <vt:lpstr>…то есть ж/д перевозка могла бы быть более востребованной в случае либо снижения цены, либо уменьшения срока и повышения стабильности </vt:lpstr>
      <vt:lpstr>СТОИМОСТЬ ВРЯД ЛИ БУДЕТ СНИЖАТЬСЯ, А ВОТ СРОК РЕАЛЬНО МОЖЕТ СОКРАТИТЬСЯ</vt:lpstr>
      <vt:lpstr>ТАБЛИЦА УБЕДИТЕЛЬНО ДОКАЗЫВАЕТ ЭКОНОМИЧЕСКУЮ ВЫГОДУ Ж/Д ПЕРЕВОЗОК                   ПРИ СОКРАЩЕНИИ СРОКОВ ПЕРЕВОЗКИ:</vt:lpstr>
      <vt:lpstr>Какие есть или могут появиться альтернативы данным видам доставки</vt:lpstr>
      <vt:lpstr>Презентация PowerPoint</vt:lpstr>
      <vt:lpstr>Презентация PowerPoint</vt:lpstr>
      <vt:lpstr>РЕЗЮМЕ</vt:lpstr>
      <vt:lpstr>P.S. НЕДАЛЕКОЕ БУДУЩЕЕ </vt:lpstr>
      <vt:lpstr>P.P.S.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Почему, так и нет быстрой стабильной и недорогой перевозки грузов из Китая, и когда она появится.</dc:title>
  <dc:creator>user</dc:creator>
  <cp:lastModifiedBy>Ольховская Екатерина</cp:lastModifiedBy>
  <cp:revision>47</cp:revision>
  <dcterms:created xsi:type="dcterms:W3CDTF">2018-04-09T07:07:06Z</dcterms:created>
  <dcterms:modified xsi:type="dcterms:W3CDTF">2018-04-19T08:45:43Z</dcterms:modified>
</cp:coreProperties>
</file>